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BE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49" d="100"/>
          <a:sy n="49" d="100"/>
        </p:scale>
        <p:origin x="223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9600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743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7229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9481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093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98010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1379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257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8571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6760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2027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FF89A-3452-4CD4-A397-8EC246996FB8}" type="datetimeFigureOut">
              <a:rPr lang="es-ES" smtClean="0"/>
              <a:t>25/05/2021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D1CFC-05B5-4E4A-A97F-547EE9000366}" type="slidenum">
              <a:rPr lang="es-ES" smtClean="0"/>
              <a:t>‹zk.›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8072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s://www.eitb.eus/eu/telebista/programak/biba-zuek/bideoak/osoa/8012617/bideoa-kai-nakai-bere-musika-ibilbideaz/" TargetMode="External"/><Relationship Id="rId18" Type="http://schemas.openxmlformats.org/officeDocument/2006/relationships/hyperlink" Target="https://www.eitb.eus/eu/telebista/programak/eztabaidan/bideoak/osoa/7963668/bideoa-maritxu-errazkin-autobus-gidari-azkoitiarrari-elkarrizketa/" TargetMode="External"/><Relationship Id="rId3" Type="http://schemas.openxmlformats.org/officeDocument/2006/relationships/image" Target="../media/image1.png"/><Relationship Id="rId21" Type="http://schemas.openxmlformats.org/officeDocument/2006/relationships/image" Target="../media/image10.png"/><Relationship Id="rId7" Type="http://schemas.openxmlformats.org/officeDocument/2006/relationships/image" Target="../media/image5.png"/><Relationship Id="rId12" Type="http://schemas.openxmlformats.org/officeDocument/2006/relationships/hyperlink" Target="https://www.eitb.eus/eu/telebista/programak/ur-handitan/emakume-etorkinak/bideoak/osoa/6245238/bideoa-haleema-sadia-8-urterekin-iritsi-zen-azkoitira-pakistanekin/" TargetMode="External"/><Relationship Id="rId17" Type="http://schemas.openxmlformats.org/officeDocument/2006/relationships/hyperlink" Target="https://www.eitb.eus/eu/albisteak/ekonomia/bideoak/osoa/7802242/bideoa-susperraldi-ekonomikorako-urte-falta-da-oraindik-cebeken-ustez/" TargetMode="External"/><Relationship Id="rId2" Type="http://schemas.openxmlformats.org/officeDocument/2006/relationships/hyperlink" Target="https://www.emun.eus/hitzartzen/bloga/estres-linguistikoa/" TargetMode="External"/><Relationship Id="rId16" Type="http://schemas.openxmlformats.org/officeDocument/2006/relationships/hyperlink" Target="https://www.eitb.eus/eu/telebista/programak/eitb-kultura/bideoak/osoa/7959470/bideoa-yurre-ugarteren-proposamenak/" TargetMode="External"/><Relationship Id="rId20" Type="http://schemas.openxmlformats.org/officeDocument/2006/relationships/hyperlink" Target="https://www.argia.eus/multimedia/bideoa/estres-linguistiko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hyperlink" Target="https://www.eitb.eus/eu/hiru3/3enekantak/bideoak/osoa/8032948/bideoklipa-lata-baten-gorabeherak-ipuina/" TargetMode="External"/><Relationship Id="rId5" Type="http://schemas.openxmlformats.org/officeDocument/2006/relationships/image" Target="../media/image3.png"/><Relationship Id="rId15" Type="http://schemas.openxmlformats.org/officeDocument/2006/relationships/hyperlink" Target="https://www.eitb.eus/eu/telebista/programak/herri-txiki-infernu-handi/bideoak/osoa/7987119/bideoa-falu-ezagutu-du-zuhaitzek-herriko-pertsonarik-maitatuena-/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9.jp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s://www.eitb.eus/eu/telebista/programak/joseba-arguinano-sukalerrian/bideoak/osoa/7975936/bideoa-okelatarako-hazten-ditu-azpigorri-ahuntzak-areatzako-antxon-iturriagak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stuKoadroa 113"/>
          <p:cNvSpPr txBox="1"/>
          <p:nvPr/>
        </p:nvSpPr>
        <p:spPr>
          <a:xfrm>
            <a:off x="49427" y="1793869"/>
            <a:ext cx="6759146" cy="461665"/>
          </a:xfrm>
          <a:prstGeom prst="rect">
            <a:avLst/>
          </a:prstGeom>
          <a:solidFill>
            <a:srgbClr val="9ABE5B"/>
          </a:solidFill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</a:pPr>
            <a:r>
              <a:rPr lang="eu-ES" altLang="eu-ES" sz="24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1. Asteko galderen erantzunak</a:t>
            </a:r>
            <a:endParaRPr lang="eu-ES" altLang="eu-E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9" name="Laukizuzena 105"/>
          <p:cNvSpPr/>
          <p:nvPr/>
        </p:nvSpPr>
        <p:spPr>
          <a:xfrm>
            <a:off x="0" y="9500205"/>
            <a:ext cx="65081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eu-ES" altLang="eu-ES" sz="2400" b="1" dirty="0" smtClean="0"/>
              <a:t>Eskerrik asko parte hartzeagatik eta zorte on! </a:t>
            </a:r>
            <a:endParaRPr lang="eu-ES" altLang="eu-ES" sz="2400" b="1" dirty="0"/>
          </a:p>
        </p:txBody>
      </p:sp>
      <p:sp>
        <p:nvSpPr>
          <p:cNvPr id="11" name="Laukizuzena 14"/>
          <p:cNvSpPr>
            <a:spLocks noChangeArrowheads="1"/>
          </p:cNvSpPr>
          <p:nvPr/>
        </p:nvSpPr>
        <p:spPr bwMode="auto">
          <a:xfrm>
            <a:off x="49424" y="4018190"/>
            <a:ext cx="6759148" cy="5546134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  <a:defRPr/>
            </a:pPr>
            <a:r>
              <a:rPr lang="eu-ES" sz="1600" dirty="0" smtClean="0">
                <a:latin typeface="+mn-lt"/>
              </a:rPr>
              <a:t>2.- Nori </a:t>
            </a:r>
            <a:r>
              <a:rPr lang="eu-ES" sz="1600" dirty="0">
                <a:latin typeface="+mn-lt"/>
              </a:rPr>
              <a:t>egingo zenioke lehen hitza euskaraz? </a:t>
            </a:r>
            <a:endParaRPr lang="es-ES" sz="1600" dirty="0">
              <a:latin typeface="+mn-lt"/>
            </a:endParaRPr>
          </a:p>
          <a:p>
            <a:pPr>
              <a:buNone/>
              <a:defRPr/>
            </a:pPr>
            <a:endParaRPr lang="es-ES" sz="1600" dirty="0">
              <a:latin typeface="+mn-lt"/>
            </a:endParaRPr>
          </a:p>
          <a:p>
            <a:pPr>
              <a:buFontTx/>
              <a:buNone/>
              <a:defRPr/>
            </a:pPr>
            <a:endParaRPr lang="eu-ES" sz="1400" b="1" dirty="0" smtClean="0">
              <a:latin typeface="+mj-lt"/>
            </a:endParaRPr>
          </a:p>
          <a:p>
            <a:pPr>
              <a:buFontTx/>
              <a:buNone/>
              <a:defRPr/>
            </a:pPr>
            <a:r>
              <a:rPr lang="eu-ES" sz="1400" b="1" dirty="0" smtClean="0">
                <a:latin typeface="+mj-lt"/>
              </a:rPr>
              <a:t>			</a:t>
            </a:r>
            <a:r>
              <a:rPr lang="eu-ES" sz="1400" b="1" dirty="0">
                <a:latin typeface="+mj-lt"/>
              </a:rPr>
              <a:t>	</a:t>
            </a:r>
          </a:p>
          <a:p>
            <a:pPr>
              <a:buFontTx/>
              <a:buNone/>
              <a:defRPr/>
            </a:pPr>
            <a:endParaRPr lang="eu-ES" sz="1400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 smtClean="0">
              <a:latin typeface="+mj-lt"/>
            </a:endParaRPr>
          </a:p>
          <a:p>
            <a:pPr>
              <a:buFontTx/>
              <a:buNone/>
              <a:defRPr/>
            </a:pPr>
            <a:endParaRPr lang="eu-ES" sz="1400" b="1" dirty="0">
              <a:latin typeface="+mj-lt"/>
            </a:endParaRPr>
          </a:p>
          <a:p>
            <a:pPr>
              <a:buFontTx/>
              <a:buNone/>
              <a:defRPr/>
            </a:pPr>
            <a:endParaRPr lang="eu-ES" sz="1000" b="1" dirty="0">
              <a:latin typeface="+mj-lt"/>
            </a:endParaRPr>
          </a:p>
          <a:p>
            <a:pPr>
              <a:buFontTx/>
              <a:buNone/>
              <a:defRPr/>
            </a:pPr>
            <a:endParaRPr lang="eu-ES" sz="1000" b="1" dirty="0" smtClean="0">
              <a:latin typeface="+mj-lt"/>
            </a:endParaRPr>
          </a:p>
        </p:txBody>
      </p:sp>
      <p:sp>
        <p:nvSpPr>
          <p:cNvPr id="13" name="TestuKoadroa 128"/>
          <p:cNvSpPr txBox="1"/>
          <p:nvPr/>
        </p:nvSpPr>
        <p:spPr>
          <a:xfrm>
            <a:off x="49424" y="2352481"/>
            <a:ext cx="6759148" cy="1600438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/>
            <a:r>
              <a:rPr lang="eu-ES" sz="1600" dirty="0" smtClean="0"/>
              <a:t>1.- Nola </a:t>
            </a:r>
            <a:r>
              <a:rPr lang="eu-ES" sz="1600" dirty="0"/>
              <a:t>deitzen zaio hiztunak bere hizkuntza erabili ala ez etengabe erabaki behar duenean sortzen den nekeari? </a:t>
            </a:r>
            <a:endParaRPr lang="es-ES" sz="1600" dirty="0"/>
          </a:p>
          <a:p>
            <a:pPr marL="800100" lvl="1" indent="-342900">
              <a:buFont typeface="+mj-lt"/>
              <a:buAutoNum type="alphaLcParenR"/>
            </a:pPr>
            <a:r>
              <a:rPr lang="eu-ES" sz="1600" b="1" dirty="0">
                <a:solidFill>
                  <a:schemeClr val="accent6"/>
                </a:solidFill>
              </a:rPr>
              <a:t>Estres </a:t>
            </a:r>
            <a:r>
              <a:rPr lang="eu-ES" sz="1600" b="1" dirty="0" smtClean="0">
                <a:solidFill>
                  <a:schemeClr val="accent6"/>
                </a:solidFill>
              </a:rPr>
              <a:t>linguistikoa</a:t>
            </a:r>
          </a:p>
          <a:p>
            <a:pPr marL="790575" lvl="1"/>
            <a:r>
              <a:rPr lang="eu-ES" sz="1600" dirty="0" smtClean="0"/>
              <a:t>Zer den jakin nahi baduzu, ikusi azalpen </a:t>
            </a:r>
            <a:r>
              <a:rPr lang="eu-ES" sz="1600" u="sng" dirty="0" smtClean="0">
                <a:hlinkClick r:id="rId2"/>
              </a:rPr>
              <a:t>bideoa</a:t>
            </a:r>
            <a:endParaRPr lang="es-ES" sz="1600" dirty="0"/>
          </a:p>
          <a:p>
            <a:pPr marL="800100" lvl="1" indent="-342900">
              <a:buFont typeface="+mj-lt"/>
              <a:buAutoNum type="alphaLcParenR"/>
            </a:pPr>
            <a:r>
              <a:rPr lang="eu-ES" sz="1600" dirty="0"/>
              <a:t>Hitzaren nekea</a:t>
            </a:r>
            <a:endParaRPr lang="es-ES" sz="1600" dirty="0"/>
          </a:p>
          <a:p>
            <a:pPr marL="800100" lvl="1" indent="-342900">
              <a:buFont typeface="+mj-lt"/>
              <a:buAutoNum type="alphaLcParenR"/>
            </a:pPr>
            <a:r>
              <a:rPr lang="eu-ES" sz="1600" dirty="0"/>
              <a:t>Hizkuntzaren </a:t>
            </a:r>
            <a:r>
              <a:rPr lang="eu-ES" sz="1600" dirty="0" smtClean="0"/>
              <a:t>agonia</a:t>
            </a:r>
            <a:endParaRPr lang="eu-ES" dirty="0"/>
          </a:p>
        </p:txBody>
      </p:sp>
      <p:pic>
        <p:nvPicPr>
          <p:cNvPr id="14" name="Irudia 4"/>
          <p:cNvPicPr/>
          <p:nvPr/>
        </p:nvPicPr>
        <p:blipFill rotWithShape="1">
          <a:blip r:embed="rId3"/>
          <a:srcRect l="41997" t="20290" r="24603" b="12076"/>
          <a:stretch/>
        </p:blipFill>
        <p:spPr bwMode="auto">
          <a:xfrm>
            <a:off x="341612" y="4452719"/>
            <a:ext cx="1446427" cy="16469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Irudia 3"/>
          <p:cNvPicPr/>
          <p:nvPr/>
        </p:nvPicPr>
        <p:blipFill rotWithShape="1">
          <a:blip r:embed="rId4"/>
          <a:srcRect l="38194" t="22348" r="21627" b="11194"/>
          <a:stretch/>
        </p:blipFill>
        <p:spPr bwMode="auto">
          <a:xfrm>
            <a:off x="2096248" y="4807354"/>
            <a:ext cx="1306497" cy="12150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Imagen 17"/>
          <p:cNvPicPr/>
          <p:nvPr/>
        </p:nvPicPr>
        <p:blipFill>
          <a:blip r:embed="rId5" cstate="print"/>
          <a:srcRect l="40826" t="27353" r="34711" b="25294"/>
          <a:stretch>
            <a:fillRect/>
          </a:stretch>
        </p:blipFill>
        <p:spPr bwMode="auto">
          <a:xfrm>
            <a:off x="3718407" y="4462632"/>
            <a:ext cx="1446427" cy="1573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Irudia 1"/>
          <p:cNvPicPr/>
          <p:nvPr/>
        </p:nvPicPr>
        <p:blipFill rotWithShape="1">
          <a:blip r:embed="rId6"/>
          <a:srcRect l="26455" t="27348" r="44775" b="10311"/>
          <a:stretch/>
        </p:blipFill>
        <p:spPr bwMode="auto">
          <a:xfrm>
            <a:off x="5287739" y="4442476"/>
            <a:ext cx="1446427" cy="176231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Irudia 14"/>
          <p:cNvPicPr/>
          <p:nvPr/>
        </p:nvPicPr>
        <p:blipFill rotWithShape="1">
          <a:blip r:embed="rId7"/>
          <a:srcRect l="37698" t="29700" r="41634" b="22074"/>
          <a:stretch/>
        </p:blipFill>
        <p:spPr bwMode="auto">
          <a:xfrm>
            <a:off x="1978546" y="6431521"/>
            <a:ext cx="1346969" cy="17672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Irudia 7"/>
          <p:cNvPicPr/>
          <p:nvPr/>
        </p:nvPicPr>
        <p:blipFill rotWithShape="1">
          <a:blip r:embed="rId8"/>
          <a:srcRect l="49438" t="29213" r="29067" b="21307"/>
          <a:stretch/>
        </p:blipFill>
        <p:spPr bwMode="auto">
          <a:xfrm>
            <a:off x="403621" y="6444687"/>
            <a:ext cx="1355160" cy="17540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5" name="Irudia 2"/>
          <p:cNvPicPr/>
          <p:nvPr/>
        </p:nvPicPr>
        <p:blipFill rotWithShape="1">
          <a:blip r:embed="rId9"/>
          <a:srcRect l="37038" t="22054" r="27082" b="17075"/>
          <a:stretch/>
        </p:blipFill>
        <p:spPr bwMode="auto">
          <a:xfrm>
            <a:off x="3481865" y="6433631"/>
            <a:ext cx="1346969" cy="12848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6" name="Imagen 25"/>
          <p:cNvPicPr/>
          <p:nvPr/>
        </p:nvPicPr>
        <p:blipFill>
          <a:blip r:embed="rId10" cstate="print"/>
          <a:srcRect l="59994" t="37353" r="25032" b="33235"/>
          <a:stretch>
            <a:fillRect/>
          </a:stretch>
        </p:blipFill>
        <p:spPr bwMode="auto">
          <a:xfrm>
            <a:off x="5211612" y="6852215"/>
            <a:ext cx="1350682" cy="1346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uadroTexto 28"/>
          <p:cNvSpPr txBox="1"/>
          <p:nvPr/>
        </p:nvSpPr>
        <p:spPr>
          <a:xfrm>
            <a:off x="324780" y="8672056"/>
            <a:ext cx="631156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u-ES" sz="1400" b="1" dirty="0" smtClean="0">
                <a:solidFill>
                  <a:srgbClr val="00B050"/>
                </a:solidFill>
              </a:rPr>
              <a:t>Bai. </a:t>
            </a:r>
            <a:r>
              <a:rPr lang="eu-ES" sz="1400" dirty="0" smtClean="0">
                <a:solidFill>
                  <a:srgbClr val="00B050"/>
                </a:solidFill>
              </a:rPr>
              <a:t>Guztiak euskaraz hitz egiteko gai dira, beraz, guztiei euskaraz egin diezaiekezu lehen hitza. </a:t>
            </a:r>
          </a:p>
          <a:p>
            <a:pPr marL="342900" indent="-342900">
              <a:buAutoNum type="alphaLcParenR"/>
            </a:pPr>
            <a:r>
              <a:rPr lang="eu-ES" sz="1400" dirty="0" smtClean="0"/>
              <a:t>Ez</a:t>
            </a:r>
          </a:p>
        </p:txBody>
      </p:sp>
      <p:sp>
        <p:nvSpPr>
          <p:cNvPr id="30" name="CuadroTexto 29"/>
          <p:cNvSpPr txBox="1"/>
          <p:nvPr/>
        </p:nvSpPr>
        <p:spPr>
          <a:xfrm>
            <a:off x="257091" y="6061426"/>
            <a:ext cx="1124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400" u="sng" dirty="0" smtClean="0">
                <a:hlinkClick r:id="rId11"/>
              </a:rPr>
              <a:t>Xabat</a:t>
            </a:r>
            <a:endParaRPr lang="eu-ES" sz="1400" b="1" dirty="0"/>
          </a:p>
        </p:txBody>
      </p:sp>
      <p:sp>
        <p:nvSpPr>
          <p:cNvPr id="31" name="CuadroTexto 30"/>
          <p:cNvSpPr txBox="1"/>
          <p:nvPr/>
        </p:nvSpPr>
        <p:spPr>
          <a:xfrm>
            <a:off x="2031728" y="5990573"/>
            <a:ext cx="1563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u-ES" sz="1400" u="sng" dirty="0" err="1">
                <a:hlinkClick r:id="rId12"/>
              </a:rPr>
              <a:t>Haleema</a:t>
            </a:r>
            <a:r>
              <a:rPr lang="eu-ES" sz="1400" u="sng" dirty="0">
                <a:hlinkClick r:id="rId12"/>
              </a:rPr>
              <a:t> </a:t>
            </a:r>
            <a:r>
              <a:rPr lang="eu-ES" sz="1400" u="sng" dirty="0" err="1">
                <a:hlinkClick r:id="rId12"/>
              </a:rPr>
              <a:t>Sadiak</a:t>
            </a:r>
            <a:endParaRPr lang="eu-ES" sz="1400" b="1" dirty="0"/>
          </a:p>
        </p:txBody>
      </p:sp>
      <p:sp>
        <p:nvSpPr>
          <p:cNvPr id="32" name="Rectángulo 31"/>
          <p:cNvSpPr/>
          <p:nvPr/>
        </p:nvSpPr>
        <p:spPr>
          <a:xfrm>
            <a:off x="3669113" y="6031099"/>
            <a:ext cx="85190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1400" u="sng" dirty="0">
                <a:hlinkClick r:id="rId13"/>
              </a:rPr>
              <a:t>Kai </a:t>
            </a:r>
            <a:r>
              <a:rPr lang="eu-ES" sz="1400" u="sng" dirty="0" err="1">
                <a:hlinkClick r:id="rId13"/>
              </a:rPr>
              <a:t>Nakai</a:t>
            </a:r>
            <a:endParaRPr lang="es-ES" sz="1400" dirty="0"/>
          </a:p>
        </p:txBody>
      </p:sp>
      <p:sp>
        <p:nvSpPr>
          <p:cNvPr id="33" name="Rectángulo 32"/>
          <p:cNvSpPr/>
          <p:nvPr/>
        </p:nvSpPr>
        <p:spPr>
          <a:xfrm>
            <a:off x="5252380" y="6184987"/>
            <a:ext cx="136749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1400" u="sng" dirty="0">
                <a:hlinkClick r:id="rId14"/>
              </a:rPr>
              <a:t>Antxon Iturriaga</a:t>
            </a:r>
            <a:endParaRPr lang="es-ES" sz="1400" dirty="0"/>
          </a:p>
        </p:txBody>
      </p:sp>
      <p:sp>
        <p:nvSpPr>
          <p:cNvPr id="34" name="Rectángulo 33"/>
          <p:cNvSpPr/>
          <p:nvPr/>
        </p:nvSpPr>
        <p:spPr>
          <a:xfrm>
            <a:off x="339684" y="8159055"/>
            <a:ext cx="48442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14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5"/>
              </a:rPr>
              <a:t>Falu</a:t>
            </a:r>
            <a:endParaRPr lang="es-ES" sz="1400" dirty="0"/>
          </a:p>
        </p:txBody>
      </p:sp>
      <p:sp>
        <p:nvSpPr>
          <p:cNvPr id="35" name="Rectángulo 34"/>
          <p:cNvSpPr/>
          <p:nvPr/>
        </p:nvSpPr>
        <p:spPr>
          <a:xfrm>
            <a:off x="1894427" y="8129171"/>
            <a:ext cx="110652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1400" u="sng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Yurre</a:t>
            </a:r>
            <a:r>
              <a:rPr lang="eu-E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6"/>
              </a:rPr>
              <a:t> Ugarte</a:t>
            </a:r>
            <a:endParaRPr lang="es-ES" sz="1400" dirty="0"/>
          </a:p>
        </p:txBody>
      </p:sp>
      <p:sp>
        <p:nvSpPr>
          <p:cNvPr id="36" name="Rectángulo 35"/>
          <p:cNvSpPr/>
          <p:nvPr/>
        </p:nvSpPr>
        <p:spPr>
          <a:xfrm>
            <a:off x="2690080" y="7648815"/>
            <a:ext cx="2634730" cy="340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>
              <a:lnSpc>
                <a:spcPct val="115000"/>
              </a:lnSpc>
              <a:spcAft>
                <a:spcPts val="1000"/>
              </a:spcAft>
            </a:pPr>
            <a:r>
              <a:rPr lang="eu-ES" sz="1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Iñaki </a:t>
            </a:r>
            <a:r>
              <a:rPr lang="eu-ES" sz="1400" u="sng" dirty="0" err="1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Garcinuño</a:t>
            </a:r>
            <a:endParaRPr lang="es-E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Rectángulo 36"/>
          <p:cNvSpPr/>
          <p:nvPr/>
        </p:nvSpPr>
        <p:spPr>
          <a:xfrm>
            <a:off x="5160305" y="8179792"/>
            <a:ext cx="13863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sz="1400" u="sng" dirty="0" smtClean="0">
                <a:solidFill>
                  <a:srgbClr val="0000FF"/>
                </a:solidFill>
                <a:latin typeface="Calibri" panose="020F0502020204030204" pitchFamily="34" charset="0"/>
                <a:cs typeface="Times New Roman" panose="02020603050405020304" pitchFamily="18" charset="0"/>
                <a:hlinkClick r:id="rId18"/>
              </a:rPr>
              <a:t>Maritxu Errazkin</a:t>
            </a:r>
            <a:endParaRPr lang="es-ES" sz="1400" dirty="0"/>
          </a:p>
        </p:txBody>
      </p:sp>
      <p:pic>
        <p:nvPicPr>
          <p:cNvPr id="27" name="Irudia 2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88" b="24044"/>
          <a:stretch/>
        </p:blipFill>
        <p:spPr>
          <a:xfrm>
            <a:off x="49424" y="58633"/>
            <a:ext cx="6738234" cy="1681741"/>
          </a:xfrm>
          <a:prstGeom prst="rect">
            <a:avLst/>
          </a:prstGeom>
        </p:spPr>
      </p:pic>
      <p:pic>
        <p:nvPicPr>
          <p:cNvPr id="2" name="Irudia 1">
            <a:hlinkClick r:id="rId20"/>
          </p:cNvPr>
          <p:cNvPicPr>
            <a:picLocks noChangeAspect="1"/>
          </p:cNvPicPr>
          <p:nvPr/>
        </p:nvPicPr>
        <p:blipFill rotWithShape="1">
          <a:blip r:embed="rId21"/>
          <a:srcRect l="31773" t="37092" r="33050" b="14973"/>
          <a:stretch/>
        </p:blipFill>
        <p:spPr>
          <a:xfrm>
            <a:off x="5045841" y="2672921"/>
            <a:ext cx="1590507" cy="1218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15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89</Words>
  <Application>Microsoft Office PowerPoint</Application>
  <PresentationFormat>A4 (210 x 297 mm)</PresentationFormat>
  <Paragraphs>36</Paragraphs>
  <Slides>1</Slides>
  <Notes>0</Notes>
  <HiddenSlides>0</HiddenSlides>
  <MMClips>0</MMClips>
  <ScaleCrop>false</ScaleCrop>
  <HeadingPairs>
    <vt:vector size="6" baseType="variant">
      <vt:variant>
        <vt:lpstr>Erabilitako letra-tipoak</vt:lpstr>
      </vt:variant>
      <vt:variant>
        <vt:i4>4</vt:i4>
      </vt:variant>
      <vt:variant>
        <vt:lpstr>Gaia</vt:lpstr>
      </vt:variant>
      <vt:variant>
        <vt:i4>1</vt:i4>
      </vt:variant>
      <vt:variant>
        <vt:lpstr>Diapositiben tituluak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de Office</vt:lpstr>
      <vt:lpstr>PowerPoint aurkezpena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Naroa Olalde</dc:creator>
  <cp:lastModifiedBy>emun</cp:lastModifiedBy>
  <cp:revision>8</cp:revision>
  <dcterms:created xsi:type="dcterms:W3CDTF">2021-05-12T14:05:38Z</dcterms:created>
  <dcterms:modified xsi:type="dcterms:W3CDTF">2021-05-25T05:54:44Z</dcterms:modified>
</cp:coreProperties>
</file>